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4" r:id="rId2"/>
    <p:sldId id="259" r:id="rId3"/>
    <p:sldId id="260" r:id="rId4"/>
    <p:sldId id="287" r:id="rId5"/>
    <p:sldId id="261" r:id="rId6"/>
    <p:sldId id="262" r:id="rId7"/>
    <p:sldId id="264" r:id="rId8"/>
    <p:sldId id="267" r:id="rId9"/>
    <p:sldId id="268" r:id="rId10"/>
    <p:sldId id="271" r:id="rId11"/>
    <p:sldId id="269" r:id="rId12"/>
    <p:sldId id="270" r:id="rId13"/>
    <p:sldId id="272" r:id="rId14"/>
    <p:sldId id="273" r:id="rId15"/>
    <p:sldId id="283" r:id="rId16"/>
    <p:sldId id="274" r:id="rId17"/>
    <p:sldId id="275" r:id="rId18"/>
    <p:sldId id="276" r:id="rId19"/>
    <p:sldId id="286" r:id="rId20"/>
    <p:sldId id="278" r:id="rId21"/>
    <p:sldId id="277" r:id="rId22"/>
    <p:sldId id="27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9B17B1-DC0A-451C-BF6F-62F655173BE5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2F95063-AECE-45C7-9C8B-A30018F9F1DE}">
      <dgm:prSet/>
      <dgm:spPr/>
      <dgm:t>
        <a:bodyPr/>
        <a:lstStyle/>
        <a:p>
          <a:pPr algn="ctr"/>
          <a:r>
            <a:rPr lang="en-US" dirty="0"/>
            <a:t>Thank You</a:t>
          </a:r>
        </a:p>
      </dgm:t>
    </dgm:pt>
    <dgm:pt modelId="{6127AD88-002F-4F40-B034-E5968CD16284}" type="parTrans" cxnId="{F4F131A0-6FFF-4D23-B125-5BCB9B3D9441}">
      <dgm:prSet/>
      <dgm:spPr/>
      <dgm:t>
        <a:bodyPr/>
        <a:lstStyle/>
        <a:p>
          <a:endParaRPr lang="en-US"/>
        </a:p>
      </dgm:t>
    </dgm:pt>
    <dgm:pt modelId="{70413F2E-7B03-4E27-8D5E-FF30B2B2BFCF}" type="sibTrans" cxnId="{F4F131A0-6FFF-4D23-B125-5BCB9B3D9441}">
      <dgm:prSet/>
      <dgm:spPr/>
      <dgm:t>
        <a:bodyPr/>
        <a:lstStyle/>
        <a:p>
          <a:endParaRPr lang="en-US"/>
        </a:p>
      </dgm:t>
    </dgm:pt>
    <dgm:pt modelId="{BBDB3960-D68C-4BF6-8F47-28B99F920A47}" type="pres">
      <dgm:prSet presAssocID="{769B17B1-DC0A-451C-BF6F-62F655173BE5}" presName="linear" presStyleCnt="0">
        <dgm:presLayoutVars>
          <dgm:animLvl val="lvl"/>
          <dgm:resizeHandles val="exact"/>
        </dgm:presLayoutVars>
      </dgm:prSet>
      <dgm:spPr/>
    </dgm:pt>
    <dgm:pt modelId="{2D8EA0E8-80B0-4C4D-89AD-F80988259E76}" type="pres">
      <dgm:prSet presAssocID="{F2F95063-AECE-45C7-9C8B-A30018F9F1DE}" presName="parentText" presStyleLbl="node1" presStyleIdx="0" presStyleCnt="1" custLinFactNeighborX="-8812" custLinFactNeighborY="-6746">
        <dgm:presLayoutVars>
          <dgm:chMax val="0"/>
          <dgm:bulletEnabled val="1"/>
        </dgm:presLayoutVars>
      </dgm:prSet>
      <dgm:spPr/>
    </dgm:pt>
  </dgm:ptLst>
  <dgm:cxnLst>
    <dgm:cxn modelId="{7BB7AB9B-B36A-400E-BEDE-10BB7B9958EA}" type="presOf" srcId="{769B17B1-DC0A-451C-BF6F-62F655173BE5}" destId="{BBDB3960-D68C-4BF6-8F47-28B99F920A47}" srcOrd="0" destOrd="0" presId="urn:microsoft.com/office/officeart/2005/8/layout/vList2"/>
    <dgm:cxn modelId="{F4F131A0-6FFF-4D23-B125-5BCB9B3D9441}" srcId="{769B17B1-DC0A-451C-BF6F-62F655173BE5}" destId="{F2F95063-AECE-45C7-9C8B-A30018F9F1DE}" srcOrd="0" destOrd="0" parTransId="{6127AD88-002F-4F40-B034-E5968CD16284}" sibTransId="{70413F2E-7B03-4E27-8D5E-FF30B2B2BFCF}"/>
    <dgm:cxn modelId="{3C7E36B7-21E9-4846-8A1A-724A2C2CBE57}" type="presOf" srcId="{F2F95063-AECE-45C7-9C8B-A30018F9F1DE}" destId="{2D8EA0E8-80B0-4C4D-89AD-F80988259E76}" srcOrd="0" destOrd="0" presId="urn:microsoft.com/office/officeart/2005/8/layout/vList2"/>
    <dgm:cxn modelId="{5F94AF54-F409-4AEC-B9F6-02BA5001B0A9}" type="presParOf" srcId="{BBDB3960-D68C-4BF6-8F47-28B99F920A47}" destId="{2D8EA0E8-80B0-4C4D-89AD-F80988259E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EA0E8-80B0-4C4D-89AD-F80988259E76}">
      <dsp:nvSpPr>
        <dsp:cNvPr id="0" name=""/>
        <dsp:cNvSpPr/>
      </dsp:nvSpPr>
      <dsp:spPr>
        <a:xfrm>
          <a:off x="0" y="364763"/>
          <a:ext cx="4473430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Thank You</a:t>
          </a:r>
        </a:p>
      </dsp:txBody>
      <dsp:txXfrm>
        <a:off x="76105" y="440868"/>
        <a:ext cx="4321220" cy="1406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76C59B-E3A3-4781-B346-2B081208E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3D84A-DFD6-4D5A-B14F-F622EB005E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5AF3-9F4D-4228-8FB0-4D6B8762D93F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4081D-9E36-4F2C-B641-E55B35C409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4D247-2D50-47E2-8588-56264468A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3A7-E620-4DF7-AB6E-91F2F0B32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9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01B65-53EF-4B15-9E2D-7B778DE2BFF1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9F515-CC77-4E4E-BA81-37A4B2975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4/10/2020 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4/10/2020 1:24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235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E10-8711-4458-AC59-1BF1D36A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0D46-B6C3-4A48-BD5F-CC02058D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F8833-E941-4E51-A8B8-87B17095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F7B0-BDD8-435F-A85B-42BCB3836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B5F4-3771-45A0-84C6-D208E3E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8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A2B-5BEF-4B48-97C3-BC6266B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96DF2-D379-4CF4-A83A-8BAD67643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91A3-FC06-4DCA-A628-6AD36AC4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2A20-9729-4275-AD08-B55C9912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CDA51-9B6F-420E-9376-7A53F125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9CAA20-F81D-44BA-9DDC-67D1D7E67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233F2-2444-4E0C-8907-D0B8E56B6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55FA5-83E2-4D4E-A209-25D43DA0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6FFA-7BC8-42E1-BE83-0275FFA2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6B7C-DA25-45BD-ACE7-16A0C3D3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Picture 6" descr="A desk with a laptop and other supplies.&#10;&#10;Description automatically generated">
            <a:extLst>
              <a:ext uri="{FF2B5EF4-FFF2-40B4-BE49-F238E27FC236}">
                <a16:creationId xmlns:a16="http://schemas.microsoft.com/office/drawing/2014/main" id="{DD9A61E3-ED40-41B8-A947-F354B6C0E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2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3A86-35B9-4927-A371-2D5C32F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7DBD-66BE-4287-A3BE-A68ECC5C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B527D-B57C-46B4-81B4-038986A8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84A8-C82D-4797-B8A9-160DD54B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2128-74DA-4577-95AC-821F878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60DE-CE3C-4A31-AFD4-3EFDA07F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D3DA0-73A8-41E0-ABDA-A1AF1ED86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4117-B5CF-4BCE-8B90-24F41D6B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D762-6036-4C3F-B8D7-5A0EECC3D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BC1F-DACA-4A64-83E1-692831E7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56A9-09F6-4963-8BEF-D0E653B0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9A3-C758-4473-828E-5B74C56DC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D608E-740A-491C-903E-EAA64EE6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C252D-1825-4EC2-8BC5-BF1F7CF8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9767-0911-4A44-B035-47BDDA9A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366C6-A7F5-4F64-8C62-2250AF8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EEFD-78D1-4A85-8734-D9F815C9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D14AF-FC70-4466-BD42-B43AF969E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FECD-521C-439D-8E9D-B493A2EB0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74A8F-7DCC-4869-9430-5D7149722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73DEA-8E3C-45CC-9E43-56CAFD84B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B8855-148A-4FCB-9FC0-3C9BCB47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8DDD7-5808-4E13-BFC6-72BF1D50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A6990-7D03-497D-80DE-78693897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9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0B1D-C91B-407E-BE9B-BB02827A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7A09D-2A3D-4972-9C1A-9A1439E9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AB22C-B5F7-4986-A229-F311DCC4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9C4EC-AE09-48E7-ACF8-966FEC7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7EEFE-A378-47C8-B49B-8A51D7B0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8EBA3-1B0A-4A2F-88D5-E7489AA0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B0406-9C67-4E33-A9A2-8AA344A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A686-C2B0-4AE2-94C9-C96A800A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7AB1-A9A2-4AF6-8254-DFA40E68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1F567-4F0F-4768-BCBA-3B99A915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E2F0C-9422-48BB-8182-9ADCE2F4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704D-8AB6-462C-9015-C6C34F09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564C-2CC3-400F-B0B6-D520A204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AC3B-FB11-4B25-9C63-5FADA553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5989-4F8B-4CEA-A9D3-C342B8C3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83075-624C-429B-9E81-E44BE41D0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2E7EB-F1E2-4F76-8618-3AF4EF8F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E4C4-C939-4665-B4BC-15CFFA99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5ADC4-A0D5-45D6-B048-4833ACFC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1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E20C49-33CC-4EDE-9253-B6B79271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91348-0815-45DF-B2FF-7F3A1C2E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840B8-3D48-4602-8619-68AE1FEF3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9BFC-20F9-419B-AF39-CC4A1032E142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3058-9309-4BCF-831A-897A67B2B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7AFD-05EA-42D6-90AF-FF0258096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00CB3-AB3E-449D-B465-5FA0C6971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hanow/iot-solution-accelerators/tree/master/scripts/device-simulation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zure/device-simulation-dotn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ds.azureiotsolution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508474"/>
            <a:ext cx="4576520" cy="1920526"/>
          </a:xfrm>
        </p:spPr>
        <p:txBody>
          <a:bodyPr/>
          <a:lstStyle/>
          <a:p>
            <a:r>
              <a:rPr lang="en-US" dirty="0"/>
              <a:t>IoT Device Simulation 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08FDB79-7F7E-42DC-8ED1-A927DF636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529889"/>
            <a:ext cx="4164583" cy="1523494"/>
          </a:xfrm>
        </p:spPr>
        <p:txBody>
          <a:bodyPr/>
          <a:lstStyle/>
          <a:p>
            <a:r>
              <a:rPr lang="en-US" dirty="0"/>
              <a:t>Venky Dahale (DS)</a:t>
            </a:r>
          </a:p>
          <a:p>
            <a:r>
              <a:rPr lang="en-US" dirty="0"/>
              <a:t>Arpana Brahmbhatt (IE)</a:t>
            </a:r>
          </a:p>
          <a:p>
            <a:r>
              <a:rPr lang="en-US"/>
              <a:t>Sridhar </a:t>
            </a:r>
            <a:r>
              <a:rPr lang="en-US" dirty="0"/>
              <a:t>Kothalanka (CSA)</a:t>
            </a:r>
          </a:p>
          <a:p>
            <a:endParaRPr lang="en-US" dirty="0"/>
          </a:p>
          <a:p>
            <a:r>
              <a:rPr lang="en-US" dirty="0"/>
              <a:t>Mar 2020</a:t>
            </a:r>
          </a:p>
        </p:txBody>
      </p:sp>
    </p:spTree>
    <p:extLst>
      <p:ext uri="{BB962C8B-B14F-4D97-AF65-F5344CB8AC3E}">
        <p14:creationId xmlns:p14="http://schemas.microsoft.com/office/powerpoint/2010/main" val="36694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D4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857D-766C-4B83-A775-9CC68CF9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864EB-2B97-4F62-BA1A-CF2881D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B9D2F8-9874-4201-9660-44A646337754}"/>
              </a:ext>
            </a:extLst>
          </p:cNvPr>
          <p:cNvSpPr/>
          <p:nvPr/>
        </p:nvSpPr>
        <p:spPr>
          <a:xfrm>
            <a:off x="7615990" y="2977817"/>
            <a:ext cx="1149015" cy="214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11479F-BBED-4A8E-AD0C-42217CE0C28A}"/>
              </a:ext>
            </a:extLst>
          </p:cNvPr>
          <p:cNvSpPr/>
          <p:nvPr/>
        </p:nvSpPr>
        <p:spPr>
          <a:xfrm>
            <a:off x="5085348" y="2388268"/>
            <a:ext cx="1339515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A7F5C-2980-4E6C-A967-92E114A4AE2B}"/>
              </a:ext>
            </a:extLst>
          </p:cNvPr>
          <p:cNvSpPr txBox="1"/>
          <p:nvPr/>
        </p:nvSpPr>
        <p:spPr>
          <a:xfrm>
            <a:off x="7432508" y="5895084"/>
            <a:ext cx="2902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Note resources get deployed in your subscription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8C7BB7-5FCC-452D-BD65-4BE7F41CB5E6}"/>
              </a:ext>
            </a:extLst>
          </p:cNvPr>
          <p:cNvSpPr/>
          <p:nvPr/>
        </p:nvSpPr>
        <p:spPr>
          <a:xfrm rot="13647609">
            <a:off x="8496378" y="5780031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5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4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868C0-0034-4751-B19D-3B708CB8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31DAF-3E2C-4A68-9987-A63752B2303C}"/>
              </a:ext>
            </a:extLst>
          </p:cNvPr>
          <p:cNvGrpSpPr/>
          <p:nvPr/>
        </p:nvGrpSpPr>
        <p:grpSpPr>
          <a:xfrm>
            <a:off x="4038600" y="1450551"/>
            <a:ext cx="7188199" cy="3953508"/>
            <a:chOff x="4038600" y="1450551"/>
            <a:chExt cx="7188199" cy="39535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BF822-4F68-455E-9963-4FC6FC42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450551"/>
              <a:ext cx="7188199" cy="3953508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D03779-3E1D-48CD-BE9B-0108F64AA841}"/>
                </a:ext>
              </a:extLst>
            </p:cNvPr>
            <p:cNvSpPr/>
            <p:nvPr/>
          </p:nvSpPr>
          <p:spPr>
            <a:xfrm rot="13647609">
              <a:off x="8341401" y="304868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62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2E9C1-394B-46E3-8401-3B68CAB6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C547-0F0A-4F08-B2A7-0DEE2A95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63873"/>
            <a:ext cx="7188199" cy="31268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5097F-3F51-41D9-A659-AEF21FB32A22}"/>
              </a:ext>
            </a:extLst>
          </p:cNvPr>
          <p:cNvSpPr/>
          <p:nvPr/>
        </p:nvSpPr>
        <p:spPr>
          <a:xfrm>
            <a:off x="4851779" y="2231409"/>
            <a:ext cx="1244221" cy="2627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4C0E-B31E-44CB-A4FC-75091C5FEA16}"/>
              </a:ext>
            </a:extLst>
          </p:cNvPr>
          <p:cNvSpPr txBox="1"/>
          <p:nvPr/>
        </p:nvSpPr>
        <p:spPr>
          <a:xfrm>
            <a:off x="5561597" y="5231316"/>
            <a:ext cx="2013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Default device models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0E8DDF-AD09-4D48-AA36-62EDB32E9152}"/>
              </a:ext>
            </a:extLst>
          </p:cNvPr>
          <p:cNvSpPr/>
          <p:nvPr/>
        </p:nvSpPr>
        <p:spPr>
          <a:xfrm rot="13647609">
            <a:off x="5879509" y="5121890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7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8BED-135A-453F-883D-716B45C82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FC37-3F79-4021-A0A2-C6AC37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51713"/>
            <a:ext cx="7188199" cy="41511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BC063-652D-42C2-ADF5-6793823E8DF1}"/>
              </a:ext>
            </a:extLst>
          </p:cNvPr>
          <p:cNvSpPr/>
          <p:nvPr/>
        </p:nvSpPr>
        <p:spPr>
          <a:xfrm>
            <a:off x="5493224" y="2231409"/>
            <a:ext cx="3186752" cy="154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0276E-12BB-4E21-9A0A-FC75952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AC435-9B4B-4BF4-975B-19D3991D4B38}"/>
              </a:ext>
            </a:extLst>
          </p:cNvPr>
          <p:cNvGrpSpPr/>
          <p:nvPr/>
        </p:nvGrpSpPr>
        <p:grpSpPr>
          <a:xfrm>
            <a:off x="4038600" y="1369684"/>
            <a:ext cx="7188199" cy="4115242"/>
            <a:chOff x="4038600" y="1369684"/>
            <a:chExt cx="7188199" cy="4115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652A25-26D3-4129-B347-B418F109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369684"/>
              <a:ext cx="7188199" cy="41152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66B86C-3011-42BA-8779-E5CCD4DD93E9}"/>
                </a:ext>
              </a:extLst>
            </p:cNvPr>
            <p:cNvSpPr/>
            <p:nvPr/>
          </p:nvSpPr>
          <p:spPr>
            <a:xfrm>
              <a:off x="9188444" y="16986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17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9632-4DF4-456A-9E01-3AB2BBF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Time Series 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7556C-136C-4780-BA33-BD6769B5EC39}"/>
              </a:ext>
            </a:extLst>
          </p:cNvPr>
          <p:cNvSpPr txBox="1"/>
          <p:nvPr/>
        </p:nvSpPr>
        <p:spPr>
          <a:xfrm>
            <a:off x="794084" y="1419726"/>
            <a:ext cx="1048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Time Series Insights resource to the same resource group and configure it like below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FE21A-BD01-42D2-8525-2D32670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15" y="1968029"/>
            <a:ext cx="4370173" cy="4524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CD35C-D257-4C24-8D85-B3F1D74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029"/>
            <a:ext cx="4348893" cy="45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9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CEA3D-55BC-40DE-B758-038443AD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Time Series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268DD-5E95-4D99-B7B7-3DD63E11655D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an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 it to the </a:t>
            </a:r>
            <a:r>
              <a:rPr lang="en-US" sz="2000" dirty="0" err="1"/>
              <a:t>iotHub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View the events from the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4C9A8-149B-43F7-B390-95CFE05A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551470"/>
            <a:ext cx="6250769" cy="3594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52E70-C6C9-4083-836E-F41057585908}"/>
              </a:ext>
            </a:extLst>
          </p:cNvPr>
          <p:cNvSpPr txBox="1"/>
          <p:nvPr/>
        </p:nvSpPr>
        <p:spPr>
          <a:xfrm>
            <a:off x="5705054" y="3705978"/>
            <a:ext cx="8974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10 devices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A2C734-D1FA-4AD0-87A2-596BD1B69247}"/>
              </a:ext>
            </a:extLst>
          </p:cNvPr>
          <p:cNvSpPr/>
          <p:nvPr/>
        </p:nvSpPr>
        <p:spPr>
          <a:xfrm rot="20064950">
            <a:off x="6498422" y="3666222"/>
            <a:ext cx="116151" cy="7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9DC363-D535-4D39-A974-25D3E62EAC5D}"/>
              </a:ext>
            </a:extLst>
          </p:cNvPr>
          <p:cNvSpPr/>
          <p:nvPr/>
        </p:nvSpPr>
        <p:spPr>
          <a:xfrm>
            <a:off x="6764081" y="2360434"/>
            <a:ext cx="1266998" cy="128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037-BD9E-4F5E-838F-1F2E58CD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Device Models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A00F56-FEC6-4780-AF39-21F71D9E3E61}"/>
              </a:ext>
            </a:extLst>
          </p:cNvPr>
          <p:cNvGrpSpPr/>
          <p:nvPr/>
        </p:nvGrpSpPr>
        <p:grpSpPr>
          <a:xfrm>
            <a:off x="838200" y="1690688"/>
            <a:ext cx="10912500" cy="4802187"/>
            <a:chOff x="838200" y="1690688"/>
            <a:chExt cx="10912500" cy="48021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5343A-6474-4E3F-A845-36923ABA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6326909" cy="13255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72C112-A0A6-41C8-ADF0-999C2CE79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854" y="2718760"/>
              <a:ext cx="6591846" cy="377411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40E6C-E156-4B6D-85C2-759961D76CD2}"/>
                </a:ext>
              </a:extLst>
            </p:cNvPr>
            <p:cNvSpPr/>
            <p:nvPr/>
          </p:nvSpPr>
          <p:spPr>
            <a:xfrm>
              <a:off x="6096000" y="1946797"/>
              <a:ext cx="1025858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0913A8-82E1-42A9-BA87-FD32B32F5003}"/>
                </a:ext>
              </a:extLst>
            </p:cNvPr>
            <p:cNvSpPr txBox="1"/>
            <p:nvPr/>
          </p:nvSpPr>
          <p:spPr>
            <a:xfrm>
              <a:off x="1935942" y="3495579"/>
              <a:ext cx="29026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Two options “Basic” and “Advanced” available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4C31135-A8B9-4EAB-A9DC-9F79B9E3314A}"/>
                </a:ext>
              </a:extLst>
            </p:cNvPr>
            <p:cNvSpPr/>
            <p:nvPr/>
          </p:nvSpPr>
          <p:spPr>
            <a:xfrm rot="20064950">
              <a:off x="4574081" y="3521843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38B5E5-1EDF-4645-BEE0-A168341770CC}"/>
                </a:ext>
              </a:extLst>
            </p:cNvPr>
            <p:cNvSpPr/>
            <p:nvPr/>
          </p:nvSpPr>
          <p:spPr>
            <a:xfrm>
              <a:off x="5845342" y="3195280"/>
              <a:ext cx="1276516" cy="2183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75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6E86-8291-4431-980C-2CF572E1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“Basic” Device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BB3C5-E87E-4ADE-B673-E6AF72EB0F94}"/>
              </a:ext>
            </a:extLst>
          </p:cNvPr>
          <p:cNvGrpSpPr/>
          <p:nvPr/>
        </p:nvGrpSpPr>
        <p:grpSpPr>
          <a:xfrm>
            <a:off x="838200" y="1787656"/>
            <a:ext cx="10988306" cy="4705219"/>
            <a:chOff x="838200" y="1787656"/>
            <a:chExt cx="10988306" cy="47052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1B3CFF4-7E66-4CC6-B5D7-3AD4BA91C93C}"/>
                </a:ext>
              </a:extLst>
            </p:cNvPr>
            <p:cNvGrpSpPr/>
            <p:nvPr/>
          </p:nvGrpSpPr>
          <p:grpSpPr>
            <a:xfrm>
              <a:off x="838200" y="1787656"/>
              <a:ext cx="8650406" cy="4705219"/>
              <a:chOff x="838200" y="1787656"/>
              <a:chExt cx="8650406" cy="470521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9471F4B-C948-48A1-A961-0CC5DC38D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787656"/>
                <a:ext cx="8650406" cy="470521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8D41EF-7258-44FE-869C-1A355AA432B0}"/>
                  </a:ext>
                </a:extLst>
              </p:cNvPr>
              <p:cNvSpPr/>
              <p:nvPr/>
            </p:nvSpPr>
            <p:spPr>
              <a:xfrm>
                <a:off x="1783307" y="3224284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195FFF0-6CD9-4D4F-95C9-9221306908BA}"/>
                  </a:ext>
                </a:extLst>
              </p:cNvPr>
              <p:cNvSpPr/>
              <p:nvPr/>
            </p:nvSpPr>
            <p:spPr>
              <a:xfrm>
                <a:off x="1783306" y="3663286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388CD0-2D17-4DB5-B491-D4D20D508471}"/>
                  </a:ext>
                </a:extLst>
              </p:cNvPr>
              <p:cNvSpPr/>
              <p:nvPr/>
            </p:nvSpPr>
            <p:spPr>
              <a:xfrm>
                <a:off x="1783305" y="4338851"/>
                <a:ext cx="796119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555543-5FC8-4650-B268-DF5D1F669796}"/>
                  </a:ext>
                </a:extLst>
              </p:cNvPr>
              <p:cNvSpPr/>
              <p:nvPr/>
            </p:nvSpPr>
            <p:spPr>
              <a:xfrm>
                <a:off x="1783305" y="5245266"/>
                <a:ext cx="5286236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B1DDCA-15A3-4D49-B2FC-ECC4872FEE06}"/>
                  </a:ext>
                </a:extLst>
              </p:cNvPr>
              <p:cNvSpPr/>
              <p:nvPr/>
            </p:nvSpPr>
            <p:spPr>
              <a:xfrm>
                <a:off x="1783305" y="6192648"/>
                <a:ext cx="723333" cy="16718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EF0E6D-865C-4ED2-8FCC-28452C5B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1575" y="2626500"/>
              <a:ext cx="1654931" cy="302752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073412-599D-4C7C-A8D4-33B1568E7458}"/>
                </a:ext>
              </a:extLst>
            </p:cNvPr>
            <p:cNvSpPr/>
            <p:nvPr/>
          </p:nvSpPr>
          <p:spPr>
            <a:xfrm>
              <a:off x="11103173" y="4780942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16F0F2-9D6A-4B9B-BBBB-6D95B2A542F4}"/>
                </a:ext>
              </a:extLst>
            </p:cNvPr>
            <p:cNvSpPr/>
            <p:nvPr/>
          </p:nvSpPr>
          <p:spPr>
            <a:xfrm>
              <a:off x="10226230" y="3087179"/>
              <a:ext cx="723333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Arrow Straight">
              <a:extLst>
                <a:ext uri="{FF2B5EF4-FFF2-40B4-BE49-F238E27FC236}">
                  <a16:creationId xmlns:a16="http://schemas.microsoft.com/office/drawing/2014/main" id="{5F65938D-2C41-403D-8A43-31A39C9F5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9637585" y="4229937"/>
              <a:ext cx="385011" cy="385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7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6C2EF-B928-44C6-9DD2-D9C3F69D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22554"/>
            <a:ext cx="6553545" cy="3620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2FD14F-104D-4098-9941-71E0B24EF27C}"/>
              </a:ext>
            </a:extLst>
          </p:cNvPr>
          <p:cNvSpPr txBox="1">
            <a:spLocks/>
          </p:cNvSpPr>
          <p:nvPr/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Setup Time Series 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0F2769-9126-4AEA-8E9E-CF9C3C8824E3}"/>
              </a:ext>
            </a:extLst>
          </p:cNvPr>
          <p:cNvSpPr txBox="1"/>
          <p:nvPr/>
        </p:nvSpPr>
        <p:spPr>
          <a:xfrm>
            <a:off x="643468" y="2638043"/>
            <a:ext cx="3363974" cy="341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Steps: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Refresh the instance of Time Series Insights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Select Measure as “Events”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Select Split By as “</a:t>
            </a:r>
            <a:r>
              <a:rPr lang="en-US" sz="2000" dirty="0" err="1">
                <a:solidFill>
                  <a:schemeClr val="bg1"/>
                </a:solidFill>
              </a:rPr>
              <a:t>iothub</a:t>
            </a:r>
            <a:r>
              <a:rPr lang="en-US" sz="2000" dirty="0">
                <a:solidFill>
                  <a:schemeClr val="bg1"/>
                </a:solidFill>
              </a:rPr>
              <a:t>-connection-device-id”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6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2F3F068-7A09-4155-A3E8-E1EBCA50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59" y="408076"/>
            <a:ext cx="2648371" cy="37969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FE25A-03EA-41D1-80E8-A58EC786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Microsoft IoT solution Accelerators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6169-4D77-49A5-94AC-B796AFA7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1" y="400118"/>
            <a:ext cx="2659472" cy="381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897AF-8FD0-4F76-A363-6214EABAA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143" y="402466"/>
            <a:ext cx="2646677" cy="38081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710DEA-690F-43A2-99DB-5E0821F14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69" y="430389"/>
            <a:ext cx="2648372" cy="37969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53C5D97-EB08-4974-8C86-6046DCF0957F}"/>
              </a:ext>
            </a:extLst>
          </p:cNvPr>
          <p:cNvSpPr txBox="1"/>
          <p:nvPr/>
        </p:nvSpPr>
        <p:spPr>
          <a:xfrm>
            <a:off x="529389" y="5889458"/>
            <a:ext cx="1112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IoT solution accelerators are complete, ready-to-deploy IoT solutions that implement common IoT scenarios. </a:t>
            </a:r>
          </a:p>
        </p:txBody>
      </p:sp>
    </p:spTree>
    <p:extLst>
      <p:ext uri="{BB962C8B-B14F-4D97-AF65-F5344CB8AC3E}">
        <p14:creationId xmlns:p14="http://schemas.microsoft.com/office/powerpoint/2010/main" val="3129336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63C0-A094-479F-A26F-A5C2F396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simulation with “Basic”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7106F2-2171-431D-A4FB-1168DE7F83BD}"/>
              </a:ext>
            </a:extLst>
          </p:cNvPr>
          <p:cNvGrpSpPr/>
          <p:nvPr/>
        </p:nvGrpSpPr>
        <p:grpSpPr>
          <a:xfrm>
            <a:off x="838200" y="1547386"/>
            <a:ext cx="9794112" cy="5153665"/>
            <a:chOff x="838200" y="1547386"/>
            <a:chExt cx="9794112" cy="51536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CE0F23-6BA8-4AF2-B03D-77B01F78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9D8C37-813B-4D9D-B440-179257B3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287" y="2265978"/>
              <a:ext cx="4358025" cy="443507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4A84C8-A7F6-46ED-967A-24A71B300E2C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7E42D3-2DD5-40DB-A5A7-09A1793CB607}"/>
                </a:ext>
              </a:extLst>
            </p:cNvPr>
            <p:cNvSpPr/>
            <p:nvPr/>
          </p:nvSpPr>
          <p:spPr>
            <a:xfrm>
              <a:off x="7877032" y="274959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7C98BB-2046-40CC-97DF-573D53F529BE}"/>
                </a:ext>
              </a:extLst>
            </p:cNvPr>
            <p:cNvSpPr/>
            <p:nvPr/>
          </p:nvSpPr>
          <p:spPr>
            <a:xfrm>
              <a:off x="7765577" y="4657082"/>
              <a:ext cx="2190465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E2280-FFA5-4AA4-94A7-D4B894728A2D}"/>
                </a:ext>
              </a:extLst>
            </p:cNvPr>
            <p:cNvSpPr/>
            <p:nvPr/>
          </p:nvSpPr>
          <p:spPr>
            <a:xfrm>
              <a:off x="7808133" y="649942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3E24E1-F39A-4232-BA7F-E4C8F7B0C2E9}"/>
                </a:ext>
              </a:extLst>
            </p:cNvPr>
            <p:cNvSpPr/>
            <p:nvPr/>
          </p:nvSpPr>
          <p:spPr>
            <a:xfrm>
              <a:off x="7829264" y="4078045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332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626A-6306-4D9C-8C95-AE272D5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“Advanced” device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D21BED-9484-4D48-9CF1-81C5A38C3F57}"/>
              </a:ext>
            </a:extLst>
          </p:cNvPr>
          <p:cNvGrpSpPr/>
          <p:nvPr/>
        </p:nvGrpSpPr>
        <p:grpSpPr>
          <a:xfrm>
            <a:off x="838200" y="1992573"/>
            <a:ext cx="10564504" cy="3821374"/>
            <a:chOff x="838200" y="1992573"/>
            <a:chExt cx="10564504" cy="382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20A07F-2274-42F5-8D30-F1531ED5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92573"/>
              <a:ext cx="8115391" cy="38213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15641-A1E2-491B-9D87-9D228254F805}"/>
                </a:ext>
              </a:extLst>
            </p:cNvPr>
            <p:cNvSpPr/>
            <p:nvPr/>
          </p:nvSpPr>
          <p:spPr>
            <a:xfrm>
              <a:off x="2267803" y="2514601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5E23A-AC52-43AC-B02F-9A8A68F51A89}"/>
                </a:ext>
              </a:extLst>
            </p:cNvPr>
            <p:cNvSpPr/>
            <p:nvPr/>
          </p:nvSpPr>
          <p:spPr>
            <a:xfrm>
              <a:off x="2720453" y="3401704"/>
              <a:ext cx="796119" cy="249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D13B67-56FA-424C-8B92-2288C7F010E8}"/>
                </a:ext>
              </a:extLst>
            </p:cNvPr>
            <p:cNvSpPr/>
            <p:nvPr/>
          </p:nvSpPr>
          <p:spPr>
            <a:xfrm>
              <a:off x="1708244" y="4234218"/>
              <a:ext cx="918950" cy="487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Arrow Straight">
              <a:extLst>
                <a:ext uri="{FF2B5EF4-FFF2-40B4-BE49-F238E27FC236}">
                  <a16:creationId xmlns:a16="http://schemas.microsoft.com/office/drawing/2014/main" id="{925DD801-1DDF-428D-B15A-FB57EE0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71203" y="3710754"/>
              <a:ext cx="385011" cy="3850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3B7E4F-2E5B-426B-886C-13928191B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3826" y="2106336"/>
              <a:ext cx="1828878" cy="359160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C8865D-C3CC-4368-BA59-6F755BAE0A47}"/>
                </a:ext>
              </a:extLst>
            </p:cNvPr>
            <p:cNvSpPr/>
            <p:nvPr/>
          </p:nvSpPr>
          <p:spPr>
            <a:xfrm>
              <a:off x="10515560" y="3234519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6A96-5EC8-4640-A0AE-F2F3C9B7EDE3}"/>
                </a:ext>
              </a:extLst>
            </p:cNvPr>
            <p:cNvSpPr/>
            <p:nvPr/>
          </p:nvSpPr>
          <p:spPr>
            <a:xfrm>
              <a:off x="1710519" y="5211740"/>
              <a:ext cx="568657" cy="2268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78396D-B739-40E2-B3A0-1D0A76FEB9EE}"/>
              </a:ext>
            </a:extLst>
          </p:cNvPr>
          <p:cNvSpPr txBox="1"/>
          <p:nvPr/>
        </p:nvSpPr>
        <p:spPr>
          <a:xfrm>
            <a:off x="838200" y="6092765"/>
            <a:ext cx="5154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Download the drone device model files from</a:t>
            </a:r>
          </a:p>
          <a:p>
            <a:r>
              <a:rPr lang="en-US" sz="1000" dirty="0">
                <a:hlinkClick r:id="rId6"/>
              </a:rPr>
              <a:t>https://github.com/dhanow/iot-solution-accelerators/tree/master/scripts/device-simulation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787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9DA7-2254-4954-B4D9-8EB79A795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4542" cy="1325563"/>
          </a:xfrm>
        </p:spPr>
        <p:txBody>
          <a:bodyPr/>
          <a:lstStyle/>
          <a:p>
            <a:r>
              <a:rPr lang="en-US" dirty="0"/>
              <a:t>New simulation with “Advanced” device model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912C1-9865-4CD5-8648-09225960512E}"/>
              </a:ext>
            </a:extLst>
          </p:cNvPr>
          <p:cNvGrpSpPr/>
          <p:nvPr/>
        </p:nvGrpSpPr>
        <p:grpSpPr>
          <a:xfrm>
            <a:off x="838200" y="1547386"/>
            <a:ext cx="10515600" cy="5105896"/>
            <a:chOff x="838200" y="1547386"/>
            <a:chExt cx="10515600" cy="51058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DDBA57-C4E0-445E-AA57-E54A3588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47386"/>
              <a:ext cx="6969933" cy="25306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F470F-9EEA-4C21-8270-F0C4F9DE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2559" y="2171721"/>
              <a:ext cx="4571241" cy="44815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B5A6D-BEDB-4640-8DDD-AA169E43AC5B}"/>
                </a:ext>
              </a:extLst>
            </p:cNvPr>
            <p:cNvSpPr/>
            <p:nvPr/>
          </p:nvSpPr>
          <p:spPr>
            <a:xfrm>
              <a:off x="6935338" y="18111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DAE40-94D2-4CB1-B543-FFD10F9A70E4}"/>
                </a:ext>
              </a:extLst>
            </p:cNvPr>
            <p:cNvSpPr/>
            <p:nvPr/>
          </p:nvSpPr>
          <p:spPr>
            <a:xfrm>
              <a:off x="8404747" y="2658584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BCD50-0611-4BF3-A1C4-4C15C2A41222}"/>
                </a:ext>
              </a:extLst>
            </p:cNvPr>
            <p:cNvSpPr/>
            <p:nvPr/>
          </p:nvSpPr>
          <p:spPr>
            <a:xfrm>
              <a:off x="8386788" y="3994452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ADB89B-93EC-4F59-9911-162DECDD40AE}"/>
                </a:ext>
              </a:extLst>
            </p:cNvPr>
            <p:cNvSpPr/>
            <p:nvPr/>
          </p:nvSpPr>
          <p:spPr>
            <a:xfrm>
              <a:off x="8367930" y="4585988"/>
              <a:ext cx="2134022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D738E-0607-4B58-972C-58D7E010B2AE}"/>
                </a:ext>
              </a:extLst>
            </p:cNvPr>
            <p:cNvSpPr/>
            <p:nvPr/>
          </p:nvSpPr>
          <p:spPr>
            <a:xfrm>
              <a:off x="8362720" y="6443447"/>
              <a:ext cx="796119" cy="1671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07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88972D4-988C-48FD-B5B9-3EBB155C1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881666"/>
              </p:ext>
            </p:extLst>
          </p:nvPr>
        </p:nvGraphicFramePr>
        <p:xfrm>
          <a:off x="3859285" y="2179552"/>
          <a:ext cx="4473430" cy="2498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5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51624-1A6A-4BB1-AA54-7D74B2D3E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Device Simulation</a:t>
            </a:r>
            <a:b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A0840-1B4C-4866-A004-AA3F9F6D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82" y="1629089"/>
            <a:ext cx="2524964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F33C70-823B-42E0-B3A8-28408696F021}"/>
              </a:ext>
            </a:extLst>
          </p:cNvPr>
          <p:cNvSpPr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Quickly get a </a:t>
            </a:r>
            <a:r>
              <a:rPr lang="en-US" sz="2400" dirty="0">
                <a:solidFill>
                  <a:srgbClr val="00B0F0"/>
                </a:solidFill>
              </a:rPr>
              <a:t>prototype</a:t>
            </a:r>
            <a:r>
              <a:rPr lang="en-US" sz="2400" dirty="0">
                <a:solidFill>
                  <a:srgbClr val="000000"/>
                </a:solidFill>
              </a:rPr>
              <a:t> up and running and iterate by adjusting simulated device behavior on the fly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Validate</a:t>
            </a:r>
            <a:r>
              <a:rPr lang="en-US" sz="2400" dirty="0">
                <a:solidFill>
                  <a:srgbClr val="000000"/>
                </a:solidFill>
              </a:rPr>
              <a:t> the solution works as expected from device to solution by simulating real-world device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Scale test </a:t>
            </a:r>
            <a:r>
              <a:rPr lang="en-US" sz="2400" dirty="0">
                <a:solidFill>
                  <a:srgbClr val="000000"/>
                </a:solidFill>
              </a:rPr>
              <a:t>your solution by simulating normal, peak and beyond peak load conditions</a:t>
            </a:r>
          </a:p>
        </p:txBody>
      </p:sp>
    </p:spTree>
    <p:extLst>
      <p:ext uri="{BB962C8B-B14F-4D97-AF65-F5344CB8AC3E}">
        <p14:creationId xmlns:p14="http://schemas.microsoft.com/office/powerpoint/2010/main" val="116145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2D9-77C8-44C8-8FA5-D1948102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E070C-C24A-4088-86CB-DE523503C9EB}"/>
              </a:ext>
            </a:extLst>
          </p:cNvPr>
          <p:cNvSpPr txBox="1"/>
          <p:nvPr/>
        </p:nvSpPr>
        <p:spPr>
          <a:xfrm>
            <a:off x="8270543" y="3429000"/>
            <a:ext cx="294677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https://github.com/Azure/device-simulation-dotnet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C1746-225B-4E0B-9D59-B7E209DE5E3C}"/>
              </a:ext>
            </a:extLst>
          </p:cNvPr>
          <p:cNvGrpSpPr/>
          <p:nvPr/>
        </p:nvGrpSpPr>
        <p:grpSpPr>
          <a:xfrm>
            <a:off x="244522" y="2182292"/>
            <a:ext cx="7237593" cy="3667125"/>
            <a:chOff x="244522" y="2182292"/>
            <a:chExt cx="7237593" cy="366712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EDB7612-1289-4D50-967E-7BC533BF5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22" y="2182292"/>
              <a:ext cx="7000875" cy="366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3D453DF-1B45-442A-A73E-11672704CC44}"/>
                </a:ext>
              </a:extLst>
            </p:cNvPr>
            <p:cNvSpPr/>
            <p:nvPr/>
          </p:nvSpPr>
          <p:spPr>
            <a:xfrm>
              <a:off x="5619196" y="4899545"/>
              <a:ext cx="1862919" cy="743803"/>
            </a:xfrm>
            <a:prstGeom prst="roundRect">
              <a:avLst/>
            </a:prstGeom>
            <a:solidFill>
              <a:srgbClr val="8CC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Time Series Insights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4ADD58-A7D4-404F-87C1-71D9AAC81634}"/>
                </a:ext>
              </a:extLst>
            </p:cNvPr>
            <p:cNvCxnSpPr/>
            <p:nvPr/>
          </p:nvCxnSpPr>
          <p:spPr>
            <a:xfrm>
              <a:off x="4650205" y="5257800"/>
              <a:ext cx="9504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74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5991-5D87-4F97-A04A-BFBAB9F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9FBE-AF06-4678-B91C-B681CFC5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057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Login to Azure Solution Deployment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“Device Simulation” accelerator option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device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resources provisioning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deployment of resources in Azure portal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Launch the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 the default device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“Sample Simple Simulation”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simulation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8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3BE03-87A8-46FD-9FC3-CF800C7EC345}"/>
              </a:ext>
            </a:extLst>
          </p:cNvPr>
          <p:cNvSpPr/>
          <p:nvPr/>
        </p:nvSpPr>
        <p:spPr>
          <a:xfrm>
            <a:off x="8524095" y="6307964"/>
            <a:ext cx="3428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https://sds.azureiotsolutions.com/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FD7668-C9F2-4690-81C4-7855255C38D2}"/>
              </a:ext>
            </a:extLst>
          </p:cNvPr>
          <p:cNvGrpSpPr/>
          <p:nvPr/>
        </p:nvGrpSpPr>
        <p:grpSpPr>
          <a:xfrm>
            <a:off x="4032584" y="1360698"/>
            <a:ext cx="7188199" cy="4133214"/>
            <a:chOff x="4032584" y="1360698"/>
            <a:chExt cx="7188199" cy="41332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443752-C075-4160-9027-DB2A47B1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584" y="1360698"/>
              <a:ext cx="7188199" cy="41332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33067A-09C4-4CF1-BBCD-4F38E2016C38}"/>
                </a:ext>
              </a:extLst>
            </p:cNvPr>
            <p:cNvSpPr/>
            <p:nvPr/>
          </p:nvSpPr>
          <p:spPr>
            <a:xfrm>
              <a:off x="7261058" y="3019926"/>
              <a:ext cx="721895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84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4CBF1-D164-45C0-9478-28428971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9AACB-6D26-422C-B6DC-DD13E6D779AE}"/>
              </a:ext>
            </a:extLst>
          </p:cNvPr>
          <p:cNvGrpSpPr/>
          <p:nvPr/>
        </p:nvGrpSpPr>
        <p:grpSpPr>
          <a:xfrm>
            <a:off x="4038600" y="1692094"/>
            <a:ext cx="7315200" cy="3473813"/>
            <a:chOff x="838200" y="1776016"/>
            <a:chExt cx="10515600" cy="48578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CD0043-A818-48A1-A878-BB48316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55861"/>
              <a:ext cx="10515600" cy="4677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6C152F-F8B4-411F-99BA-5DF0DF7D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776016"/>
              <a:ext cx="7180684" cy="13255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D064EF-D721-4BBA-8525-C60716E84AAB}"/>
                </a:ext>
              </a:extLst>
            </p:cNvPr>
            <p:cNvSpPr/>
            <p:nvPr/>
          </p:nvSpPr>
          <p:spPr>
            <a:xfrm>
              <a:off x="6972301" y="2502568"/>
              <a:ext cx="980573" cy="234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94A08-AD38-4A3E-951B-155A7582216E}"/>
                </a:ext>
              </a:extLst>
            </p:cNvPr>
            <p:cNvSpPr/>
            <p:nvPr/>
          </p:nvSpPr>
          <p:spPr>
            <a:xfrm>
              <a:off x="3647575" y="3216986"/>
              <a:ext cx="2392278" cy="31763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DAB82BC-D25C-42AF-9F3E-B448A1875EC1}"/>
                </a:ext>
              </a:extLst>
            </p:cNvPr>
            <p:cNvSpPr/>
            <p:nvPr/>
          </p:nvSpPr>
          <p:spPr>
            <a:xfrm rot="2877266">
              <a:off x="6809874" y="2298032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59B3057-7817-49B4-80F3-50B570D7AE26}"/>
                </a:ext>
              </a:extLst>
            </p:cNvPr>
            <p:cNvSpPr/>
            <p:nvPr/>
          </p:nvSpPr>
          <p:spPr>
            <a:xfrm rot="2877266">
              <a:off x="3469531" y="3190468"/>
              <a:ext cx="162427" cy="1143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20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E4C9-12A7-47AD-93D2-B59BAF74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50F910-5E4D-455D-8460-63130E9A97E9}"/>
              </a:ext>
            </a:extLst>
          </p:cNvPr>
          <p:cNvGrpSpPr/>
          <p:nvPr/>
        </p:nvGrpSpPr>
        <p:grpSpPr>
          <a:xfrm>
            <a:off x="4038600" y="1504462"/>
            <a:ext cx="7193507" cy="3848527"/>
            <a:chOff x="4038600" y="1504462"/>
            <a:chExt cx="7193507" cy="38485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37A2E-E394-4BFB-AF59-7DF31066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04462"/>
              <a:ext cx="7193507" cy="384852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90D71D-F78A-4F1B-979B-858926FA779D}"/>
                </a:ext>
              </a:extLst>
            </p:cNvPr>
            <p:cNvSpPr/>
            <p:nvPr/>
          </p:nvSpPr>
          <p:spPr>
            <a:xfrm>
              <a:off x="5854082" y="2736376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02B083-C5C8-40B4-969F-A0BF1A98E66E}"/>
                </a:ext>
              </a:extLst>
            </p:cNvPr>
            <p:cNvSpPr/>
            <p:nvPr/>
          </p:nvSpPr>
          <p:spPr>
            <a:xfrm>
              <a:off x="5854082" y="3427305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B0DDE8-8586-4BBC-9BC9-C38CBEAE4C8E}"/>
                </a:ext>
              </a:extLst>
            </p:cNvPr>
            <p:cNvSpPr/>
            <p:nvPr/>
          </p:nvSpPr>
          <p:spPr>
            <a:xfrm>
              <a:off x="5853650" y="4010667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D4682-6524-4E63-9631-13CAC97FED12}"/>
                </a:ext>
              </a:extLst>
            </p:cNvPr>
            <p:cNvSpPr/>
            <p:nvPr/>
          </p:nvSpPr>
          <p:spPr>
            <a:xfrm>
              <a:off x="5853650" y="4432801"/>
              <a:ext cx="4681182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AD8B0C-BDFF-41DD-A8CD-32CF8C8F1E64}"/>
                </a:ext>
              </a:extLst>
            </p:cNvPr>
            <p:cNvSpPr/>
            <p:nvPr/>
          </p:nvSpPr>
          <p:spPr>
            <a:xfrm>
              <a:off x="10154653" y="5086453"/>
              <a:ext cx="380179" cy="1910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C4A3306-1AD4-4251-A2A7-F83B5AF0EF5F}"/>
                </a:ext>
              </a:extLst>
            </p:cNvPr>
            <p:cNvSpPr/>
            <p:nvPr/>
          </p:nvSpPr>
          <p:spPr>
            <a:xfrm rot="2877266">
              <a:off x="9965886" y="4982164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9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C6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49878-A2A7-4A07-9A9F-33F0E949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053F7E-387C-4FC3-BCF9-31DC4CFE41FC}"/>
              </a:ext>
            </a:extLst>
          </p:cNvPr>
          <p:cNvGrpSpPr/>
          <p:nvPr/>
        </p:nvGrpSpPr>
        <p:grpSpPr>
          <a:xfrm>
            <a:off x="4038600" y="1531418"/>
            <a:ext cx="8018316" cy="4371324"/>
            <a:chOff x="4038600" y="1531418"/>
            <a:chExt cx="8018316" cy="43713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64F3F5-AB63-4B5E-973A-A763EDA0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1531418"/>
              <a:ext cx="7440574" cy="39249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D0A9AB-3A8B-4AFC-9F2D-61F73CDD3D7D}"/>
                </a:ext>
              </a:extLst>
            </p:cNvPr>
            <p:cNvSpPr/>
            <p:nvPr/>
          </p:nvSpPr>
          <p:spPr>
            <a:xfrm>
              <a:off x="9667374" y="2977817"/>
              <a:ext cx="751973" cy="2424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17C28B-1EF6-42CD-BA50-899588551B0A}"/>
                </a:ext>
              </a:extLst>
            </p:cNvPr>
            <p:cNvSpPr txBox="1"/>
            <p:nvPr/>
          </p:nvSpPr>
          <p:spPr>
            <a:xfrm>
              <a:off x="10043360" y="5648826"/>
              <a:ext cx="20135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Wait for deployment to complete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D54286F-2D4B-4395-9C04-B89FCB3A748B}"/>
                </a:ext>
              </a:extLst>
            </p:cNvPr>
            <p:cNvSpPr/>
            <p:nvPr/>
          </p:nvSpPr>
          <p:spPr>
            <a:xfrm rot="13647609">
              <a:off x="10361272" y="5539400"/>
              <a:ext cx="116151" cy="795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388</Words>
  <Application>Microsoft Office PowerPoint</Application>
  <PresentationFormat>Widescreen</PresentationFormat>
  <Paragraphs>74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Office Theme</vt:lpstr>
      <vt:lpstr>IoT Device Simulation  Demo</vt:lpstr>
      <vt:lpstr>Microsoft IoT solution Accelerators</vt:lpstr>
      <vt:lpstr>Device Simulation Benefits</vt:lpstr>
      <vt:lpstr>Overview</vt:lpstr>
      <vt:lpstr>Demo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Setup Time Series Insights</vt:lpstr>
      <vt:lpstr>Setup Time Series Insights</vt:lpstr>
      <vt:lpstr>Add Device Models</vt:lpstr>
      <vt:lpstr>Add “Basic” Device Model</vt:lpstr>
      <vt:lpstr>PowerPoint Presentation</vt:lpstr>
      <vt:lpstr>New simulation with “Basic” device model</vt:lpstr>
      <vt:lpstr>Add “Advanced” device model</vt:lpstr>
      <vt:lpstr>New simulation with “Advanced” device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Device Simulation  Demo</dc:title>
  <dc:creator>Sridhar Kothalanka</dc:creator>
  <cp:lastModifiedBy>Sridhar Kothalanka</cp:lastModifiedBy>
  <cp:revision>9</cp:revision>
  <dcterms:created xsi:type="dcterms:W3CDTF">2020-03-10T13:54:01Z</dcterms:created>
  <dcterms:modified xsi:type="dcterms:W3CDTF">2020-04-10T18:24:45Z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srkothal@microsoft.com</vt:lpwstr>
  </property>
  <property fmtid="{D5CDD505-2E9C-101B-9397-08002B2CF9AE}" pid="5" name="MSIP_Label_f42aa342-8706-4288-bd11-ebb85995028c_SetDate">
    <vt:lpwstr>2020-03-10T13:54:30.9585451Z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cd8e7d06-35aa-4014-838f-80cf4993b1e2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